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6" r:id="rId20"/>
    <p:sldId id="275" r:id="rId21"/>
    <p:sldId id="277" r:id="rId22"/>
    <p:sldId id="27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26.06.2015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26.06.2015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26.06.2015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15816" y="764705"/>
            <a:ext cx="5400600" cy="1800199"/>
          </a:xfrm>
        </p:spPr>
        <p:txBody>
          <a:bodyPr/>
          <a:lstStyle/>
          <a:p>
            <a:pPr algn="r"/>
            <a:r>
              <a:rPr lang="ru-RU" sz="1800" b="1" dirty="0" smtClean="0"/>
              <a:t>Индивидом рождаются</a:t>
            </a:r>
            <a:br>
              <a:rPr lang="ru-RU" sz="1800" b="1" dirty="0" smtClean="0"/>
            </a:br>
            <a:r>
              <a:rPr lang="ru-RU" sz="1800" b="1" dirty="0" smtClean="0"/>
              <a:t>Личностью становятся</a:t>
            </a:r>
            <a:br>
              <a:rPr lang="ru-RU" sz="1800" b="1" dirty="0" smtClean="0"/>
            </a:br>
            <a:r>
              <a:rPr lang="ru-RU" sz="1800" b="1" dirty="0" smtClean="0"/>
              <a:t>Индивидуальность отстаивают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573016"/>
            <a:ext cx="6553200" cy="153238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Современное дошкольное детство. Основные положения ФГОС ДО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471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6350" indent="441960" algn="just">
              <a:lnSpc>
                <a:spcPct val="150000"/>
              </a:lnSpc>
              <a:spcBef>
                <a:spcPts val="2280"/>
              </a:spcBef>
              <a:spcAft>
                <a:spcPts val="0"/>
              </a:spcAft>
              <a:tabLst>
                <a:tab pos="1454150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>как    программа    психолого-педагогической   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поддержки</a:t>
            </a:r>
            <a:r>
              <a:rPr lang="ru-RU" sz="1400" b="1" dirty="0" smtClean="0">
                <a:latin typeface="Arial"/>
                <a:ea typeface="Times New Roman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позитивной 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>социализации и индивидуализации развития детей дошкольного возраста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и определяет комплекс основных характеристик дошкольного образования (объём, содержание и планируемые результаты в виде целевых ориентиров дошкольного образования), организационно-педагогические условия образовательного процесса.</a:t>
            </a:r>
            <a:endParaRPr lang="ru-RU" sz="1400" dirty="0">
              <a:effectLst/>
              <a:latin typeface="Arial"/>
              <a:ea typeface="Times New Roman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1"/>
                </a:solidFill>
              </a:rPr>
              <a:t>Основная образовательная программа дошкольного </a:t>
            </a:r>
            <a:r>
              <a:rPr lang="ru-RU" sz="2000" b="1" dirty="0" smtClean="0">
                <a:solidFill>
                  <a:schemeClr val="tx1"/>
                </a:solidFill>
              </a:rPr>
              <a:t>образования проектируется</a:t>
            </a:r>
            <a:r>
              <a:rPr lang="ru-RU" sz="2000" dirty="0"/>
              <a:t>	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088897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175" indent="435610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социальной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ситуации развития дошкольников, открывающей возможности позитивной социализации ребёнка, его всестороннего личностного морально-нравственного и познавательного развития, развития инициативы и творческих способностей на основе соответствующих дошкольному возрасту видов деятельности (игры, изобразительной деятельности, конструирования, восприятия сказки и др.), сотрудничества со взрослыми и сверстниками в зоне его ближайшего развития.</a:t>
            </a:r>
            <a:endParaRPr lang="ru-RU" sz="1400" dirty="0">
              <a:latin typeface="Arial"/>
              <a:ea typeface="Times New Roman"/>
            </a:endParaRPr>
          </a:p>
          <a:p>
            <a:pPr>
              <a:lnSpc>
                <a:spcPct val="150000"/>
              </a:lnSpc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sz="2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2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Программа </a:t>
            </a:r>
            <a:r>
              <a:rPr lang="ru-RU" sz="2200" b="1" dirty="0">
                <a:solidFill>
                  <a:srgbClr val="000000"/>
                </a:solidFill>
                <a:latin typeface="Times New Roman"/>
                <a:ea typeface="Times New Roman"/>
              </a:rPr>
              <a:t>направлена на создание условий </a:t>
            </a:r>
            <a:r>
              <a:rPr lang="ru-RU" sz="3600" dirty="0"/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3378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indent="429895" algn="just">
              <a:lnSpc>
                <a:spcPts val="2305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создание образовательной среды как зоны ближайшего развития ребёнка. Образовательная среда составляет систему условий социализации и развития детей, включая пространственно-временные (гибкость и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трансформируемость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предметного пространства), социальные (формы сотрудничества и общения, ролевые и межличностные отношения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всех</a:t>
            </a:r>
            <a:r>
              <a:rPr lang="ru-RU" sz="1400" dirty="0" smtClean="0">
                <a:latin typeface="Arial"/>
                <a:ea typeface="Times New Roman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участников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образовательного процесса, включая педагогов, детей,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родителей,</a:t>
            </a:r>
            <a:r>
              <a:rPr lang="ru-RU" sz="1400" dirty="0" smtClean="0">
                <a:latin typeface="Arial"/>
                <a:ea typeface="Times New Roman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администрацию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),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деятельностные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(доступность и разнообразие видов деятельности, соответствующих возрастным особенностям дошкольников, задачам развития и социализации) условия.</a:t>
            </a:r>
            <a:endParaRPr lang="ru-RU" sz="1400" dirty="0">
              <a:latin typeface="Arial"/>
              <a:ea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Программа направлена на 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438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342900">
              <a:lnSpc>
                <a:spcPts val="2305"/>
              </a:lnSpc>
              <a:buFont typeface="Arial"/>
              <a:buChar char="*"/>
              <a:tabLst>
                <a:tab pos="697865" algn="l"/>
              </a:tabLst>
            </a:pP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коммуникативно-личностное развитие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</a:p>
          <a:p>
            <a:pPr lvl="0" indent="-342900">
              <a:lnSpc>
                <a:spcPts val="2305"/>
              </a:lnSpc>
              <a:buFont typeface="Arial"/>
              <a:buChar char="*"/>
              <a:tabLst>
                <a:tab pos="697865" algn="l"/>
              </a:tabLst>
            </a:pPr>
            <a:endParaRPr lang="ru-RU" sz="2800" dirty="0">
              <a:latin typeface="Arial"/>
              <a:ea typeface="Times New Roman"/>
            </a:endParaRPr>
          </a:p>
          <a:p>
            <a:pPr lvl="0" indent="-342900">
              <a:lnSpc>
                <a:spcPts val="2305"/>
              </a:lnSpc>
              <a:buFont typeface="Arial"/>
              <a:buChar char="*"/>
              <a:tabLst>
                <a:tab pos="697865" algn="l"/>
              </a:tabLst>
            </a:pP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познавательно-речевое развитие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</a:p>
          <a:p>
            <a:pPr lvl="0" indent="-342900">
              <a:lnSpc>
                <a:spcPts val="2305"/>
              </a:lnSpc>
              <a:buFont typeface="Arial"/>
              <a:buChar char="*"/>
              <a:tabLst>
                <a:tab pos="697865" algn="l"/>
              </a:tabLst>
            </a:pPr>
            <a:endParaRPr lang="ru-RU" sz="2800" dirty="0">
              <a:latin typeface="Arial"/>
              <a:ea typeface="Times New Roman"/>
            </a:endParaRPr>
          </a:p>
          <a:p>
            <a:pPr lvl="0" indent="-342900">
              <a:lnSpc>
                <a:spcPts val="2305"/>
              </a:lnSpc>
              <a:buFont typeface="Arial"/>
              <a:buChar char="*"/>
              <a:tabLst>
                <a:tab pos="697865" algn="l"/>
              </a:tabLst>
            </a:pP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художественно-эстетическое развитие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</a:p>
          <a:p>
            <a:pPr lvl="0" indent="-342900">
              <a:lnSpc>
                <a:spcPts val="2305"/>
              </a:lnSpc>
              <a:buFont typeface="Arial"/>
              <a:buChar char="*"/>
              <a:tabLst>
                <a:tab pos="697865" algn="l"/>
              </a:tabLst>
            </a:pPr>
            <a:endParaRPr lang="ru-RU" sz="2800" dirty="0">
              <a:latin typeface="Arial"/>
              <a:ea typeface="Times New Roman"/>
            </a:endParaRPr>
          </a:p>
          <a:p>
            <a:pPr lvl="0" indent="-342900">
              <a:lnSpc>
                <a:spcPts val="2305"/>
              </a:lnSpc>
              <a:buFont typeface="Arial"/>
              <a:buChar char="*"/>
              <a:tabLst>
                <a:tab pos="697865" algn="l"/>
              </a:tabLst>
            </a:pP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физическое развитие.</a:t>
            </a:r>
            <a:endParaRPr lang="ru-RU" sz="2800" dirty="0">
              <a:latin typeface="Arial"/>
              <a:ea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Содержание программы должно охватывать следующие образовательные области: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289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6350" indent="0" algn="just">
              <a:lnSpc>
                <a:spcPts val="2305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на решение следующих задач становления первичной </a:t>
            </a:r>
            <a:r>
              <a:rPr lang="ru-RU" b="1" u="sng" dirty="0">
                <a:solidFill>
                  <a:srgbClr val="000000"/>
                </a:solidFill>
                <a:latin typeface="Times New Roman"/>
                <a:ea typeface="Times New Roman"/>
              </a:rPr>
              <a:t>ценностной ориентации и социализации:</a:t>
            </a:r>
            <a:endParaRPr lang="ru-RU" sz="1400" b="1" u="sng" dirty="0">
              <a:latin typeface="Arial"/>
              <a:ea typeface="Times New Roman"/>
            </a:endParaRPr>
          </a:p>
          <a:p>
            <a:pPr lvl="0" indent="-342900" algn="just">
              <a:lnSpc>
                <a:spcPts val="2305"/>
              </a:lnSpc>
              <a:spcBef>
                <a:spcPts val="25"/>
              </a:spcBef>
              <a:buFont typeface="Arial"/>
              <a:buChar char="*"/>
              <a:tabLst>
                <a:tab pos="56388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формирование уважительного отношения и чувства принадлежности к своей семье, малой и большой родине;</a:t>
            </a:r>
            <a:endParaRPr lang="ru-RU" sz="1400" dirty="0">
              <a:latin typeface="Arial"/>
              <a:ea typeface="Times New Roman"/>
            </a:endParaRPr>
          </a:p>
          <a:p>
            <a:pPr marR="3175" lvl="0" indent="-342900" algn="just">
              <a:lnSpc>
                <a:spcPts val="2305"/>
              </a:lnSpc>
              <a:buFont typeface="Arial"/>
              <a:buChar char="*"/>
              <a:tabLst>
                <a:tab pos="56388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формирование основ собственной безопасности и безопасности окружающего мира (в быту, социуме, природе);</a:t>
            </a:r>
            <a:endParaRPr lang="ru-RU" sz="1400" dirty="0">
              <a:latin typeface="Arial"/>
              <a:ea typeface="Times New Roman"/>
            </a:endParaRPr>
          </a:p>
          <a:p>
            <a:pPr lvl="0" indent="-342900" algn="just">
              <a:lnSpc>
                <a:spcPts val="2305"/>
              </a:lnSpc>
              <a:buFont typeface="Arial"/>
              <a:buChar char="*"/>
              <a:tabLst>
                <a:tab pos="56388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овладение элементарными общепринятыми нормами и правилами поведения в социуме на основе первичных ценностно-моральных представлений о том, «что такое хорошо и что такое плохо»;</a:t>
            </a:r>
            <a:endParaRPr lang="ru-RU" sz="1400" dirty="0">
              <a:latin typeface="Arial"/>
              <a:ea typeface="Times New Roman"/>
            </a:endParaRPr>
          </a:p>
          <a:p>
            <a:pPr marR="3175" lvl="0" indent="-342900" algn="just">
              <a:lnSpc>
                <a:spcPts val="2305"/>
              </a:lnSpc>
              <a:buFont typeface="Arial"/>
              <a:buChar char="*"/>
              <a:tabLst>
                <a:tab pos="56388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овладение элементарными нормами и правилами здорового образа жизни (в питании, двигательном режиме, закаливании, при формировании полезных привычек и др.);</a:t>
            </a:r>
            <a:endParaRPr lang="ru-RU" sz="1400" dirty="0">
              <a:latin typeface="Arial"/>
              <a:ea typeface="Times New Roman"/>
            </a:endParaRPr>
          </a:p>
          <a:p>
            <a:pPr marR="3175" lvl="0" indent="-342900" algn="just">
              <a:lnSpc>
                <a:spcPts val="2305"/>
              </a:lnSpc>
              <a:spcBef>
                <a:spcPts val="25"/>
              </a:spcBef>
              <a:buFont typeface="Arial"/>
              <a:buChar char="*"/>
              <a:tabLst>
                <a:tab pos="56388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развитие эмоционально-ценностного восприятия произведений искусства (словесного, музыкального, изобразительного), мира природы.</a:t>
            </a:r>
            <a:endParaRPr lang="ru-RU" sz="1400" dirty="0">
              <a:latin typeface="Arial"/>
              <a:ea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Обязательная часть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основной образовательной программы направлена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6105768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R="8890" lvl="0" indent="-342900" algn="just">
              <a:lnSpc>
                <a:spcPts val="2305"/>
              </a:lnSpc>
              <a:spcBef>
                <a:spcPts val="575"/>
              </a:spcBef>
              <a:buFont typeface="Arial"/>
              <a:buChar char="*"/>
              <a:tabLst>
                <a:tab pos="560705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двигательной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, в том числе в основных движениях (ходьбе, беге, прыжках, лазанье и др.), а также при катании на самокате, санках, велосипеде, ходьбе на лыжах, в спортивных играх;</a:t>
            </a:r>
            <a:endParaRPr lang="ru-RU" sz="2000" dirty="0">
              <a:latin typeface="Arial"/>
              <a:ea typeface="Times New Roman"/>
            </a:endParaRPr>
          </a:p>
          <a:p>
            <a:pPr marR="3175" lvl="0" indent="-342900" algn="just">
              <a:lnSpc>
                <a:spcPts val="2305"/>
              </a:lnSpc>
              <a:buFont typeface="Arial"/>
              <a:buChar char="*"/>
              <a:tabLst>
                <a:tab pos="560705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игровой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(сюжетной игры, в том числе сюжетно-ролевой, режиссёрской и игры с правилами);</a:t>
            </a:r>
            <a:endParaRPr lang="ru-RU" sz="2000" dirty="0">
              <a:latin typeface="Arial"/>
              <a:ea typeface="Times New Roman"/>
            </a:endParaRPr>
          </a:p>
          <a:p>
            <a:pPr marR="8890" lvl="0" indent="-342900" algn="just">
              <a:lnSpc>
                <a:spcPts val="2305"/>
              </a:lnSpc>
              <a:buFont typeface="Arial"/>
              <a:buChar char="*"/>
              <a:tabLst>
                <a:tab pos="560705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коммуникативной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(конструктивного общения и взаимодействия со взрослыми и сверстниками, устной речью как основным средством общения);</a:t>
            </a:r>
            <a:endParaRPr lang="ru-RU" sz="2000" dirty="0">
              <a:latin typeface="Arial"/>
              <a:ea typeface="Times New Roman"/>
            </a:endParaRPr>
          </a:p>
          <a:p>
            <a:pPr marR="8890" lvl="0" indent="-342900" algn="just">
              <a:lnSpc>
                <a:spcPts val="2305"/>
              </a:lnSpc>
              <a:buFont typeface="Arial"/>
              <a:buChar char="*"/>
              <a:tabLst>
                <a:tab pos="560705" algn="l"/>
                <a:tab pos="3584575" algn="l"/>
                <a:tab pos="515747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познавательно-исследовательской</a:t>
            </a:r>
            <a:r>
              <a:rPr lang="ru-RU" sz="2000" dirty="0">
                <a:solidFill>
                  <a:srgbClr val="000000"/>
                </a:solidFill>
                <a:latin typeface="Arial"/>
                <a:ea typeface="Times New Roman"/>
              </a:rPr>
              <a:t>	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(исследования</a:t>
            </a:r>
            <a:r>
              <a:rPr lang="ru-RU" sz="2000" dirty="0">
                <a:solidFill>
                  <a:srgbClr val="000000"/>
                </a:solidFill>
                <a:latin typeface="Arial"/>
                <a:ea typeface="Times New Roman"/>
              </a:rPr>
              <a:t>	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объектов окружающего мира и экспериментирования с ними);</a:t>
            </a:r>
            <a:endParaRPr lang="ru-RU" sz="2000" dirty="0">
              <a:latin typeface="Arial"/>
              <a:ea typeface="Times New Roman"/>
            </a:endParaRPr>
          </a:p>
          <a:p>
            <a:pPr lvl="0" indent="-342900">
              <a:lnSpc>
                <a:spcPts val="2305"/>
              </a:lnSpc>
              <a:buFont typeface="Arial"/>
              <a:buChar char="*"/>
              <a:tabLst>
                <a:tab pos="560705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восприятия художественной литературы и фольклора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endParaRPr lang="ru-RU" sz="2000" dirty="0">
              <a:latin typeface="Arial"/>
              <a:ea typeface="Times New Roman"/>
            </a:endParaRPr>
          </a:p>
          <a:p>
            <a:pPr marR="8890" lvl="0" indent="-342900" algn="just">
              <a:lnSpc>
                <a:spcPts val="2305"/>
              </a:lnSpc>
              <a:buFont typeface="Arial"/>
              <a:buChar char="*"/>
              <a:tabLst>
                <a:tab pos="560705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элементарной трудовой деятельности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(самообслуживания, бытового труда, труда в природе);</a:t>
            </a:r>
            <a:endParaRPr lang="ru-RU" sz="2000" dirty="0">
              <a:latin typeface="Arial"/>
              <a:ea typeface="Times New Roman"/>
            </a:endParaRPr>
          </a:p>
          <a:p>
            <a:pPr marR="12065" lvl="0" indent="-342900" algn="just">
              <a:lnSpc>
                <a:spcPts val="2305"/>
              </a:lnSpc>
              <a:buFont typeface="Arial"/>
              <a:buChar char="*"/>
              <a:tabLst>
                <a:tab pos="560705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конструирования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из различных материалов (строительного материала, конструкторов, модулей, бумаги, природного материала и т.д.);</a:t>
            </a:r>
            <a:endParaRPr lang="ru-RU" sz="2000" dirty="0">
              <a:latin typeface="Arial"/>
              <a:ea typeface="Times New Roman"/>
            </a:endParaRPr>
          </a:p>
          <a:p>
            <a:pPr lvl="0" indent="-342900">
              <a:lnSpc>
                <a:spcPts val="2305"/>
              </a:lnSpc>
              <a:buFont typeface="Arial"/>
              <a:buChar char="*"/>
              <a:tabLst>
                <a:tab pos="560705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изобразительной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(рисования, лепки, аппликации);</a:t>
            </a:r>
            <a:endParaRPr lang="ru-RU" sz="2000" dirty="0">
              <a:latin typeface="Arial"/>
              <a:ea typeface="Times New Roman"/>
            </a:endParaRPr>
          </a:p>
          <a:p>
            <a:pPr lvl="0" indent="-342900" algn="just">
              <a:lnSpc>
                <a:spcPts val="2305"/>
              </a:lnSpc>
              <a:buFont typeface="Arial"/>
              <a:buChar char="*"/>
              <a:tabLst>
                <a:tab pos="560705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музыкальной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(пения, музыкально-ритмических движений, игры на детских музыкальных инструментах).</a:t>
            </a:r>
            <a:endParaRPr lang="ru-RU" sz="2000" dirty="0">
              <a:latin typeface="Arial"/>
              <a:ea typeface="Times New Roman"/>
            </a:endParaRPr>
          </a:p>
          <a:p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6350" indent="429895" algn="just">
              <a:lnSpc>
                <a:spcPts val="2305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</a:rPr>
              <a:t>Решение задач развития детей в четырёх образовательных </a:t>
            </a:r>
            <a:r>
              <a:rPr lang="ru-RU" sz="1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областях должно </a:t>
            </a: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</a:rPr>
              <a:t>быть направлено на приобретение опыта в следующих видах деятельности:</a:t>
            </a:r>
            <a:endParaRPr lang="ru-RU" sz="1400" b="1" dirty="0">
              <a:effectLst/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677893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8890" marR="12065" indent="441960" algn="just">
              <a:lnSpc>
                <a:spcPts val="2305"/>
              </a:lnSpc>
              <a:spcAft>
                <a:spcPts val="0"/>
              </a:spcAft>
              <a:tabLst>
                <a:tab pos="643255" algn="l"/>
              </a:tabLst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  <a:t>уважение педагогов к человеческому достоинству воспитанников,</a:t>
            </a:r>
            <a:b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  <a:t>формирование и поддержка их положительной самооценки, уверенности в</a:t>
            </a:r>
            <a:b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  <a:t>собственных возможностях и способностях;</a:t>
            </a:r>
            <a:endParaRPr lang="ru-RU" sz="1050" dirty="0">
              <a:latin typeface="Arial"/>
              <a:ea typeface="Times New Roman"/>
            </a:endParaRPr>
          </a:p>
          <a:p>
            <a:pPr marL="3175" marR="3175" indent="448310" algn="just">
              <a:lnSpc>
                <a:spcPts val="2305"/>
              </a:lnSpc>
              <a:spcAft>
                <a:spcPts val="0"/>
              </a:spcAft>
              <a:tabLst>
                <a:tab pos="603250" algn="l"/>
              </a:tabLst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  <a:t>•	использование в образовательном процессе форм и методов работы с</a:t>
            </a:r>
            <a:b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  <a:t>детьми, соответствующих их психолого-возрастным и индивидуальным</a:t>
            </a:r>
            <a:b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  <a:t>особенностям (недопустимость как искусственного ускорения, так и</a:t>
            </a:r>
            <a:b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  <a:t>искусственного замедления развития детей);</a:t>
            </a:r>
            <a:endParaRPr lang="ru-RU" sz="1050" dirty="0">
              <a:latin typeface="Arial"/>
              <a:ea typeface="Times New Roman"/>
            </a:endParaRPr>
          </a:p>
          <a:p>
            <a:pPr marL="3175" marR="6350" indent="487680" algn="just">
              <a:lnSpc>
                <a:spcPts val="2305"/>
              </a:lnSpc>
              <a:spcBef>
                <a:spcPts val="25"/>
              </a:spcBef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  <a:t>• построение образовательного процесса на основе взаимодействия взрослых с детьми, ориентированного на интересы и возможности каждого ребёнка и учитывающего социальную ситуацию его развития;</a:t>
            </a:r>
            <a:endParaRPr lang="ru-RU" sz="1050" dirty="0">
              <a:latin typeface="Arial"/>
              <a:ea typeface="Times New Roman"/>
            </a:endParaRPr>
          </a:p>
          <a:p>
            <a:pPr marL="3175" indent="448310" algn="just">
              <a:lnSpc>
                <a:spcPts val="2305"/>
              </a:lnSpc>
              <a:spcAft>
                <a:spcPts val="0"/>
              </a:spcAft>
              <a:tabLst>
                <a:tab pos="786130" algn="l"/>
              </a:tabLst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  <a:t>поддержка педагогами положительного, доброжелательного</a:t>
            </a:r>
            <a:b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  <a:t>отношения детей друг к другу и взаимодействия детей в разных видах</a:t>
            </a:r>
            <a:b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  <a:t>деятельности;</a:t>
            </a:r>
            <a:endParaRPr lang="ru-RU" sz="1050" dirty="0">
              <a:latin typeface="Arial"/>
              <a:ea typeface="Times New Roman"/>
            </a:endParaRPr>
          </a:p>
          <a:p>
            <a:endParaRPr lang="ru-RU" sz="1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Требования к психолого-педагогическим условиям реализации ООПДО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1108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175" marR="3175" indent="-3175" algn="just">
              <a:lnSpc>
                <a:spcPts val="2305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поддержка инициативы и самостоятельности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детей в специфических для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них видах деятельности;</a:t>
            </a:r>
            <a:endParaRPr lang="ru-RU" sz="1400" dirty="0">
              <a:latin typeface="Arial"/>
              <a:ea typeface="Times New Roman"/>
            </a:endParaRPr>
          </a:p>
          <a:p>
            <a:pPr marL="0" marR="8890" indent="0" algn="just">
              <a:lnSpc>
                <a:spcPts val="2305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•возможность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выбора детьми материалов, видов активности,</a:t>
            </a:r>
            <a:b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участников совместной деятельности и общения;</a:t>
            </a:r>
            <a:endParaRPr lang="ru-RU" sz="1400" dirty="0">
              <a:latin typeface="Arial"/>
              <a:ea typeface="Times New Roman"/>
            </a:endParaRPr>
          </a:p>
          <a:p>
            <a:pPr marL="0" indent="0">
              <a:lnSpc>
                <a:spcPts val="2305"/>
              </a:lnSpc>
              <a:spcBef>
                <a:spcPts val="25"/>
              </a:spcBef>
              <a:spcAft>
                <a:spcPts val="0"/>
              </a:spcAft>
              <a:buNone/>
              <a:tabLst>
                <a:tab pos="0" algn="l"/>
              </a:tabLs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• защита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детей от всех форм физического и психического насилия ;</a:t>
            </a:r>
            <a:endParaRPr lang="ru-RU" sz="1400" dirty="0">
              <a:latin typeface="Arial"/>
              <a:ea typeface="Times New Roman"/>
            </a:endParaRPr>
          </a:p>
          <a:p>
            <a:pPr marL="0" marR="3175" indent="0" algn="just">
              <a:lnSpc>
                <a:spcPts val="2305"/>
              </a:lnSpc>
              <a:spcAft>
                <a:spcPts val="0"/>
              </a:spcAft>
              <a:buNone/>
              <a:tabLst>
                <a:tab pos="682625" algn="l"/>
              </a:tabLs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•построение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взаимодействия с семьями воспитанников в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целях осуществления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полноценного развития каждого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ребёнка, вовлечение семей воспитанников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непосредственно в образовательный процесс.</a:t>
            </a:r>
            <a:endParaRPr lang="ru-RU" sz="1400" dirty="0">
              <a:latin typeface="Arial"/>
              <a:ea typeface="Times New Roman"/>
            </a:endParaRPr>
          </a:p>
          <a:p>
            <a:pPr marL="6350">
              <a:spcBef>
                <a:spcPts val="7270"/>
              </a:spcBef>
              <a:spcAft>
                <a:spcPts val="0"/>
              </a:spcAft>
            </a:pPr>
            <a:endParaRPr lang="ru-RU" sz="1400" dirty="0">
              <a:latin typeface="Arial"/>
              <a:ea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>
                <a:solidFill>
                  <a:prstClr val="black"/>
                </a:solidFill>
              </a:rPr>
              <a:t>Требования к психолого-педагогическим условиям реализации ООПДО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87193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175" indent="567055" algn="just">
              <a:lnSpc>
                <a:spcPts val="233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1) 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>обеспечение эмоционального благополучия каждого ребёнка посредством:</a:t>
            </a:r>
            <a:endParaRPr lang="ru-RU" sz="1400" b="1" dirty="0">
              <a:latin typeface="Arial"/>
              <a:ea typeface="Times New Roman"/>
            </a:endParaRPr>
          </a:p>
          <a:p>
            <a:pPr indent="448310" algn="just">
              <a:lnSpc>
                <a:spcPts val="2330"/>
              </a:lnSpc>
              <a:spcAft>
                <a:spcPts val="0"/>
              </a:spcAft>
              <a:tabLst>
                <a:tab pos="63690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•	создания позитивного психологического и морально-нравственного</a:t>
            </a:r>
            <a:b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климата в группе; создания условий для позитивных, доброжелательных</a:t>
            </a:r>
            <a:b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отношений между детьми, в том числе принадлежащими к разным</a:t>
            </a:r>
            <a:b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национально-культурным, религиозным общностям и социальным слоям, а</a:t>
            </a:r>
            <a:b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также с различными (в том числе ограниченными) возможностями здоровья;</a:t>
            </a:r>
            <a:endParaRPr lang="ru-RU" sz="1400" dirty="0">
              <a:latin typeface="Arial"/>
              <a:ea typeface="Times New Roman"/>
            </a:endParaRPr>
          </a:p>
          <a:p>
            <a:pPr marL="448310">
              <a:lnSpc>
                <a:spcPts val="2330"/>
              </a:lnSpc>
              <a:spcAft>
                <a:spcPts val="0"/>
              </a:spcAft>
              <a:tabLst>
                <a:tab pos="58229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•	проявления чуткости к интересам и возможностям детей;</a:t>
            </a:r>
            <a:endParaRPr lang="ru-RU" sz="1400" dirty="0">
              <a:latin typeface="Arial"/>
              <a:ea typeface="Times New Roman"/>
            </a:endParaRPr>
          </a:p>
          <a:p>
            <a:pPr marL="448310">
              <a:lnSpc>
                <a:spcPts val="2330"/>
              </a:lnSpc>
              <a:spcAft>
                <a:spcPts val="0"/>
              </a:spcAft>
              <a:tabLst>
                <a:tab pos="62484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•	непосредственного общения с каждым ребёнком;</a:t>
            </a:r>
            <a:endParaRPr lang="ru-RU" sz="1400" dirty="0">
              <a:latin typeface="Arial"/>
              <a:ea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У педагогического работника, реализующего Программу, должны быть сформированы основные компетенции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6801714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3175" lvl="0" indent="-342900" algn="just">
              <a:lnSpc>
                <a:spcPts val="2305"/>
              </a:lnSpc>
              <a:spcBef>
                <a:spcPts val="600"/>
              </a:spcBef>
              <a:buClr>
                <a:srgbClr val="93A299"/>
              </a:buClr>
              <a:buFont typeface="Times New Roman"/>
              <a:buAutoNum type="arabicParenR" startAt="2"/>
              <a:tabLst>
                <a:tab pos="868680" algn="l"/>
              </a:tabLst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организацию конструктивного взаимодействия детей в группе в разных видах деятельности, создание условий для свободного выбора детьми деятельности, участников совместной деятельности, материалов;</a:t>
            </a:r>
            <a:endParaRPr lang="ru-RU" sz="1800" dirty="0">
              <a:solidFill>
                <a:srgbClr val="564B3C"/>
              </a:solidFill>
              <a:latin typeface="Arial"/>
              <a:ea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У педагогического работника, реализующего Программу, должны быть сформированы основные компетенции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2169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 algn="ctr"/>
            <a:endParaRPr lang="ru-RU" b="1" dirty="0" smtClean="0"/>
          </a:p>
          <a:p>
            <a:pPr algn="ctr"/>
            <a:r>
              <a:rPr lang="ru-RU" sz="2800" b="1" dirty="0" smtClean="0"/>
              <a:t>Каким быть  дошкольному детству</a:t>
            </a:r>
          </a:p>
          <a:p>
            <a:pPr algn="ctr"/>
            <a:endParaRPr lang="ru-RU" b="1" dirty="0"/>
          </a:p>
          <a:p>
            <a:pPr marL="114300" indent="0" algn="ctr">
              <a:buNone/>
            </a:pPr>
            <a:r>
              <a:rPr lang="ru-RU" b="1" dirty="0" smtClean="0"/>
              <a:t> ФГОС ДО</a:t>
            </a:r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sz="1800" b="1" dirty="0">
                <a:solidFill>
                  <a:srgbClr val="93A299">
                    <a:lumMod val="50000"/>
                  </a:srgbClr>
                </a:solidFill>
              </a:rPr>
              <a:t>Индивидом рождаются</a:t>
            </a:r>
            <a:br>
              <a:rPr lang="ru-RU" sz="1800" b="1" dirty="0">
                <a:solidFill>
                  <a:srgbClr val="93A299">
                    <a:lumMod val="50000"/>
                  </a:srgbClr>
                </a:solidFill>
              </a:rPr>
            </a:br>
            <a:r>
              <a:rPr lang="ru-RU" sz="1800" b="1" dirty="0" smtClean="0">
                <a:solidFill>
                  <a:srgbClr val="93A299">
                    <a:lumMod val="50000"/>
                  </a:srgbClr>
                </a:solidFill>
              </a:rPr>
              <a:t>Личностью </a:t>
            </a:r>
            <a:r>
              <a:rPr lang="ru-RU" sz="1800" b="1" dirty="0">
                <a:solidFill>
                  <a:srgbClr val="93A299">
                    <a:lumMod val="50000"/>
                  </a:srgbClr>
                </a:solidFill>
              </a:rPr>
              <a:t>становятся</a:t>
            </a:r>
            <a:br>
              <a:rPr lang="ru-RU" sz="1800" b="1" dirty="0">
                <a:solidFill>
                  <a:srgbClr val="93A299">
                    <a:lumMod val="50000"/>
                  </a:srgbClr>
                </a:solidFill>
              </a:rPr>
            </a:br>
            <a:r>
              <a:rPr lang="ru-RU" sz="1800" b="1" dirty="0">
                <a:solidFill>
                  <a:srgbClr val="93A299">
                    <a:lumMod val="50000"/>
                  </a:srgbClr>
                </a:solidFill>
              </a:rPr>
              <a:t>Индивидуальность отстаивают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81261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marR="3175" lvl="0" indent="0" algn="just">
              <a:lnSpc>
                <a:spcPts val="2305"/>
              </a:lnSpc>
              <a:buNone/>
              <a:tabLst>
                <a:tab pos="868680" algn="l"/>
                <a:tab pos="2075815" algn="l"/>
                <a:tab pos="3505200" algn="l"/>
                <a:tab pos="4873625" algn="l"/>
              </a:tabLst>
            </a:pPr>
            <a:r>
              <a:rPr lang="ru-RU" sz="7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3) построение</a:t>
            </a:r>
            <a:r>
              <a:rPr lang="ru-RU" sz="7200" dirty="0">
                <a:solidFill>
                  <a:srgbClr val="000000"/>
                </a:solidFill>
                <a:latin typeface="Arial"/>
                <a:ea typeface="Times New Roman"/>
              </a:rPr>
              <a:t>	</a:t>
            </a:r>
            <a:r>
              <a:rPr lang="ru-RU" sz="7200" dirty="0">
                <a:solidFill>
                  <a:srgbClr val="000000"/>
                </a:solidFill>
                <a:latin typeface="Times New Roman"/>
                <a:ea typeface="Times New Roman"/>
              </a:rPr>
              <a:t>развивающего</a:t>
            </a:r>
            <a:r>
              <a:rPr lang="ru-RU" sz="7200" dirty="0">
                <a:solidFill>
                  <a:srgbClr val="000000"/>
                </a:solidFill>
                <a:latin typeface="Arial"/>
                <a:ea typeface="Times New Roman"/>
              </a:rPr>
              <a:t>	</a:t>
            </a:r>
            <a:r>
              <a:rPr lang="ru-RU" sz="7200" dirty="0">
                <a:solidFill>
                  <a:srgbClr val="000000"/>
                </a:solidFill>
                <a:latin typeface="Times New Roman"/>
                <a:ea typeface="Times New Roman"/>
              </a:rPr>
              <a:t>вариативного</a:t>
            </a:r>
            <a:r>
              <a:rPr lang="ru-RU" sz="7200" dirty="0">
                <a:solidFill>
                  <a:srgbClr val="000000"/>
                </a:solidFill>
                <a:latin typeface="Arial"/>
                <a:ea typeface="Times New Roman"/>
              </a:rPr>
              <a:t>	</a:t>
            </a:r>
            <a:r>
              <a:rPr lang="ru-RU" sz="7200" dirty="0">
                <a:solidFill>
                  <a:srgbClr val="000000"/>
                </a:solidFill>
                <a:latin typeface="Times New Roman"/>
                <a:ea typeface="Times New Roman"/>
              </a:rPr>
              <a:t>образования, ориентированного на зону ближайшего развития каждого воспитанника и учитывающего его психолого-возрастные и индивидуальные возможности и склонности, которое должно обеспечить:</a:t>
            </a:r>
            <a:endParaRPr lang="ru-RU" sz="7200" dirty="0">
              <a:latin typeface="Arial"/>
              <a:ea typeface="Times New Roman"/>
            </a:endParaRPr>
          </a:p>
          <a:p>
            <a:pPr marL="6350" marR="6350" indent="-6350" algn="just" defTabSz="263525">
              <a:lnSpc>
                <a:spcPts val="2305"/>
              </a:lnSpc>
              <a:spcAft>
                <a:spcPts val="0"/>
              </a:spcAft>
              <a:tabLst>
                <a:tab pos="0" algn="l"/>
              </a:tabLst>
            </a:pPr>
            <a:r>
              <a:rPr lang="ru-RU" sz="7200" dirty="0">
                <a:solidFill>
                  <a:srgbClr val="000000"/>
                </a:solidFill>
                <a:latin typeface="Times New Roman"/>
                <a:ea typeface="Times New Roman"/>
              </a:rPr>
              <a:t>•	вовлечение всех детей в разные виды деятельности и культурные</a:t>
            </a:r>
            <a:br>
              <a:rPr lang="ru-RU" sz="72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7200" dirty="0">
                <a:solidFill>
                  <a:srgbClr val="000000"/>
                </a:solidFill>
                <a:latin typeface="Times New Roman"/>
                <a:ea typeface="Times New Roman"/>
              </a:rPr>
              <a:t>практики, способствующие развитию норм социального поведения, интересов</a:t>
            </a:r>
            <a:br>
              <a:rPr lang="ru-RU" sz="72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7200" dirty="0">
                <a:solidFill>
                  <a:srgbClr val="000000"/>
                </a:solidFill>
                <a:latin typeface="Times New Roman"/>
                <a:ea typeface="Times New Roman"/>
              </a:rPr>
              <a:t>и познавательных действий;</a:t>
            </a:r>
            <a:endParaRPr lang="ru-RU" sz="7200" dirty="0">
              <a:latin typeface="Arial"/>
              <a:ea typeface="Times New Roman"/>
            </a:endParaRPr>
          </a:p>
          <a:p>
            <a:pPr marL="0" marR="6350" lvl="0" indent="0" algn="just">
              <a:lnSpc>
                <a:spcPts val="2305"/>
              </a:lnSpc>
              <a:spcBef>
                <a:spcPts val="25"/>
              </a:spcBef>
            </a:pPr>
            <a:r>
              <a:rPr lang="ru-RU" sz="7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уважение </a:t>
            </a:r>
            <a:r>
              <a:rPr lang="ru-RU" sz="7200" dirty="0">
                <a:solidFill>
                  <a:srgbClr val="000000"/>
                </a:solidFill>
                <a:latin typeface="Times New Roman"/>
                <a:ea typeface="Times New Roman"/>
              </a:rPr>
              <a:t>индивидуальности каждого ребёнка, его право быть не похожим на других;</a:t>
            </a:r>
            <a:endParaRPr lang="ru-RU" sz="7200" dirty="0">
              <a:latin typeface="Arial"/>
              <a:ea typeface="Times New Roman"/>
            </a:endParaRPr>
          </a:p>
          <a:p>
            <a:pPr marL="0" lvl="0" indent="0" algn="just">
              <a:lnSpc>
                <a:spcPts val="2305"/>
              </a:lnSpc>
            </a:pPr>
            <a:r>
              <a:rPr lang="ru-RU" sz="7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</a:t>
            </a:r>
            <a:r>
              <a:rPr lang="ru-RU" sz="72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недирективную</a:t>
            </a:r>
            <a:r>
              <a:rPr lang="ru-RU" sz="7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7200" dirty="0">
                <a:solidFill>
                  <a:srgbClr val="000000"/>
                </a:solidFill>
                <a:latin typeface="Times New Roman"/>
                <a:ea typeface="Times New Roman"/>
              </a:rPr>
              <a:t>помощь и поддержку детской инициативы и самостоятельности в разных видах деятельности;</a:t>
            </a:r>
            <a:endParaRPr lang="ru-RU" sz="7200" dirty="0">
              <a:latin typeface="Arial"/>
              <a:ea typeface="Times New Roman"/>
            </a:endParaRPr>
          </a:p>
          <a:p>
            <a:pPr marL="6350" marR="3175" indent="-6350" algn="just">
              <a:lnSpc>
                <a:spcPts val="2305"/>
              </a:lnSpc>
              <a:spcAft>
                <a:spcPts val="0"/>
              </a:spcAft>
              <a:tabLst>
                <a:tab pos="87313" algn="l"/>
              </a:tabLst>
            </a:pPr>
            <a:r>
              <a:rPr lang="ru-RU" sz="7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endParaRPr lang="ru-RU" sz="7200" dirty="0">
              <a:latin typeface="Arial"/>
              <a:ea typeface="Times New Roman"/>
            </a:endParaRPr>
          </a:p>
          <a:p>
            <a:endParaRPr lang="ru-RU" sz="7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У педагогического работника, реализующего Программу, должны быть сформированы основные компетенции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72230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marR="3175" lvl="0" indent="-285750" algn="just">
              <a:lnSpc>
                <a:spcPts val="2305"/>
              </a:lnSpc>
              <a:buClr>
                <a:srgbClr val="93A299"/>
              </a:buClr>
              <a:tabLst>
                <a:tab pos="87313" algn="l"/>
              </a:tabLst>
            </a:pPr>
            <a:r>
              <a:rPr lang="ru-RU" sz="1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широкие 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возможности для развития свободной игры детей, в том числе</a:t>
            </a:r>
            <a:b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обеспечивая игровое время и пространство и используя ресурсы</a:t>
            </a:r>
            <a:b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полифункциональной и трансформируемой предметной образовательной</a:t>
            </a:r>
            <a:b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среды;</a:t>
            </a:r>
            <a:endParaRPr lang="ru-RU" sz="1800" dirty="0">
              <a:solidFill>
                <a:srgbClr val="564B3C"/>
              </a:solidFill>
              <a:latin typeface="Arial"/>
              <a:ea typeface="Times New Roman"/>
            </a:endParaRPr>
          </a:p>
          <a:p>
            <a:pPr marL="285750" marR="8890" lvl="0" indent="-285750" algn="just">
              <a:lnSpc>
                <a:spcPts val="2305"/>
              </a:lnSpc>
              <a:buClr>
                <a:srgbClr val="93A299"/>
              </a:buClr>
              <a:tabLst>
                <a:tab pos="679450" algn="l"/>
              </a:tabLst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условия для овладения культурными средствами деятельности, находящимися в зоне ближайшего развития детей;</a:t>
            </a:r>
            <a:endParaRPr lang="ru-RU" sz="1800" dirty="0">
              <a:solidFill>
                <a:srgbClr val="564B3C"/>
              </a:solidFill>
              <a:latin typeface="Arial"/>
              <a:ea typeface="Times New Roman"/>
            </a:endParaRPr>
          </a:p>
          <a:p>
            <a:pPr marL="285750" marR="8890" lvl="0" indent="-285750" algn="just">
              <a:lnSpc>
                <a:spcPts val="2305"/>
              </a:lnSpc>
              <a:buClr>
                <a:srgbClr val="93A299"/>
              </a:buClr>
              <a:tabLst>
                <a:tab pos="679450" algn="l"/>
              </a:tabLst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организацию видов деятельности, стимулирующих развитие мышления, воображения, фантазии и детского творчества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У педагогического работника, реализующего Программу, должны быть сформированы основные компетенции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77127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marR="6350" indent="0" algn="just">
              <a:lnSpc>
                <a:spcPts val="2305"/>
              </a:lnSpc>
              <a:spcBef>
                <a:spcPts val="25"/>
              </a:spcBef>
              <a:spcAft>
                <a:spcPts val="0"/>
              </a:spcAft>
              <a:buNone/>
              <a:tabLst>
                <a:tab pos="868680" algn="l"/>
              </a:tabLs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4) открытый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характер образовательного процесса на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основе сотрудничества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с семьями воспитанников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</a:p>
          <a:p>
            <a:pPr marL="0" marR="6350" indent="0" algn="just">
              <a:lnSpc>
                <a:spcPts val="2305"/>
              </a:lnSpc>
              <a:spcBef>
                <a:spcPts val="25"/>
              </a:spcBef>
              <a:spcAft>
                <a:spcPts val="0"/>
              </a:spcAft>
              <a:buNone/>
              <a:tabLst>
                <a:tab pos="868680" algn="l"/>
              </a:tabLst>
            </a:pPr>
            <a:endParaRPr lang="ru-RU" sz="1400" dirty="0">
              <a:latin typeface="Arial"/>
              <a:ea typeface="Times New Roman"/>
            </a:endParaRPr>
          </a:p>
          <a:p>
            <a:pPr marL="3175" indent="448310" algn="just">
              <a:lnSpc>
                <a:spcPts val="2305"/>
              </a:lnSpc>
              <a:spcAft>
                <a:spcPts val="0"/>
              </a:spcAft>
              <a:tabLst>
                <a:tab pos="61277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•	непосредственного вовлечения их в образовательный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процесс, в том числе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посредством создания образовательных проектов совместно с семьёй на</a:t>
            </a:r>
            <a:b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основе выявления потребностей и поддержки образовательных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инициатив </a:t>
            </a:r>
            <a:r>
              <a:rPr lang="ru-RU" smtClean="0">
                <a:solidFill>
                  <a:srgbClr val="000000"/>
                </a:solidFill>
                <a:latin typeface="Times New Roman"/>
                <a:ea typeface="Times New Roman"/>
              </a:rPr>
              <a:t>семьи;</a:t>
            </a:r>
          </a:p>
          <a:p>
            <a:pPr marL="3175" indent="448310" algn="just">
              <a:lnSpc>
                <a:spcPts val="2305"/>
              </a:lnSpc>
              <a:spcAft>
                <a:spcPts val="0"/>
              </a:spcAft>
              <a:tabLst>
                <a:tab pos="612775" algn="l"/>
              </a:tabLst>
            </a:pPr>
            <a:endParaRPr lang="ru-RU" sz="1400" dirty="0">
              <a:latin typeface="Arial"/>
              <a:ea typeface="Times New Roman"/>
            </a:endParaRPr>
          </a:p>
          <a:p>
            <a:pPr marL="0" marR="3175" indent="342900" algn="just">
              <a:lnSpc>
                <a:spcPts val="2305"/>
              </a:lnSpc>
              <a:spcBef>
                <a:spcPts val="600"/>
              </a:spcBef>
              <a:spcAft>
                <a:spcPts val="0"/>
              </a:spcAft>
              <a:buNone/>
              <a:tabLst>
                <a:tab pos="597535" algn="l"/>
              </a:tabLs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•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	взаимодействие с семьёй по вопросам образования ребёнка, охраны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и укрепления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его здоровья, оказания при необходимости консультативной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и иной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помощи.</a:t>
            </a:r>
            <a:endParaRPr lang="ru-RU" sz="1400" dirty="0">
              <a:effectLst/>
              <a:latin typeface="Arial"/>
              <a:ea typeface="Times New Roman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У педагогического работника, реализующего Программу, должны быть сформированы основные компетенции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6109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к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структуре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основных образовательных программ (в том числе соотношению обязательной части основной образовательной программы и части, формируемой участниками образовательных отношений) и их объему;</a:t>
            </a:r>
            <a:endParaRPr lang="ru-RU" sz="2000" b="1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 к условиям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реализации основных образовательных программ, в том числе кадровым, финансовым, материально-техническим и иным условиям;</a:t>
            </a:r>
            <a:endParaRPr lang="ru-RU" sz="2000" b="1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 к результатам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освоения основных образовательных программ.</a:t>
            </a:r>
            <a:endParaRPr lang="ru-RU" sz="2000" b="1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>
                <a:solidFill>
                  <a:schemeClr val="tx1"/>
                </a:solidFill>
              </a:rPr>
              <a:t>Федеральный  государственный образовательный стандарт включает в себя требования :</a:t>
            </a:r>
            <a:endParaRPr lang="ru-RU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652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самоценность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этапа дошкольного детства в общем развитии человека;</a:t>
            </a:r>
            <a:endParaRPr lang="ru-RU" sz="2000" b="1" dirty="0">
              <a:latin typeface="Calibri"/>
              <a:ea typeface="Calibri"/>
              <a:cs typeface="Times New Roman"/>
            </a:endParaRPr>
          </a:p>
          <a:p>
            <a:pPr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социокультурное разнообразие детства;</a:t>
            </a:r>
            <a:endParaRPr lang="ru-RU" sz="2000" b="1" dirty="0">
              <a:latin typeface="Calibri"/>
              <a:ea typeface="Calibri"/>
              <a:cs typeface="Times New Roman"/>
            </a:endParaRPr>
          </a:p>
          <a:p>
            <a:pPr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возрастные закономерности и индивидуальные особенности развития детей;</a:t>
            </a:r>
            <a:endParaRPr lang="ru-RU" sz="2000" b="1" dirty="0">
              <a:latin typeface="Calibri"/>
              <a:ea typeface="Calibri"/>
              <a:cs typeface="Times New Roman"/>
            </a:endParaRPr>
          </a:p>
          <a:p>
            <a:pPr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потребности, особенности и возможности  детей с ограниченными возможностями здоровья;</a:t>
            </a:r>
            <a:endParaRPr lang="ru-RU" sz="2000" b="1" dirty="0">
              <a:latin typeface="Calibri"/>
              <a:ea typeface="Calibri"/>
              <a:cs typeface="Times New Roman"/>
            </a:endParaRPr>
          </a:p>
          <a:p>
            <a:pPr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возможность профессиональной поддержки индивидуального развития ребенка.</a:t>
            </a:r>
            <a:endParaRPr lang="ru-RU" sz="2000" b="1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Стандарт учитывает: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423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Познакомиться с  ФГОС ДО. </a:t>
            </a:r>
          </a:p>
          <a:p>
            <a:r>
              <a:rPr lang="ru-RU" dirty="0" smtClean="0"/>
              <a:t>Выделить основные положения</a:t>
            </a:r>
          </a:p>
          <a:p>
            <a:r>
              <a:rPr lang="ru-RU" dirty="0" smtClean="0"/>
              <a:t>Сравнить с ФГТ к структуре ООПДО</a:t>
            </a:r>
          </a:p>
          <a:p>
            <a:r>
              <a:rPr lang="ru-RU" dirty="0" smtClean="0"/>
              <a:t>Работа в группе: подготовить вопросы для обсуждения</a:t>
            </a:r>
          </a:p>
          <a:p>
            <a:r>
              <a:rPr lang="ru-RU" dirty="0" smtClean="0"/>
              <a:t>Прослушать выступление авторов проекта ФГОС ДО ( Круглый стол 14.07 2013г.)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Задание к консультации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452515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28025" y="2674938"/>
            <a:ext cx="4495887" cy="345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Стандарт утверждает основные принципы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950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R="6350" indent="-79375" algn="just">
              <a:lnSpc>
                <a:spcPts val="2305"/>
              </a:lnSpc>
              <a:spcBef>
                <a:spcPts val="25"/>
              </a:spcBef>
              <a:spcAft>
                <a:spcPts val="0"/>
              </a:spcAft>
              <a:tabLst>
                <a:tab pos="709930" algn="l"/>
              </a:tabLs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•обеспечение  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государством   равенства  возможностей  для   каждого</a:t>
            </a:r>
            <a:b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ребёнка в получении качественного дошкольного образования;</a:t>
            </a:r>
            <a:endParaRPr lang="ru-RU" sz="1400" dirty="0">
              <a:latin typeface="Arial"/>
              <a:ea typeface="Times New Roman"/>
            </a:endParaRPr>
          </a:p>
          <a:p>
            <a:pPr indent="20638" algn="just">
              <a:lnSpc>
                <a:spcPts val="2305"/>
              </a:lnSpc>
              <a:spcAft>
                <a:spcPts val="0"/>
              </a:spcAft>
              <a:tabLst>
                <a:tab pos="58229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•	обеспечение государственных гарантий уровня и качества образования</a:t>
            </a:r>
            <a:b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на основе единства обязательных требований к условиям реализации основных</a:t>
            </a:r>
            <a:b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образовательных программ, их структуре и результатам их освоения;</a:t>
            </a:r>
            <a:endParaRPr lang="ru-RU" sz="1400" dirty="0">
              <a:latin typeface="Arial"/>
              <a:ea typeface="Times New Roman"/>
            </a:endParaRPr>
          </a:p>
          <a:p>
            <a:pPr marR="3175" indent="20638" algn="just">
              <a:lnSpc>
                <a:spcPts val="2305"/>
              </a:lnSpc>
              <a:spcBef>
                <a:spcPts val="25"/>
              </a:spcBef>
              <a:spcAft>
                <a:spcPts val="0"/>
              </a:spcAft>
              <a:tabLst>
                <a:tab pos="70993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•	сохранение   единства   образовательного   пространства   Российской</a:t>
            </a:r>
            <a:b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Федерации относительно уровня дошкольного образования.</a:t>
            </a:r>
            <a:endParaRPr lang="ru-RU" sz="1400" dirty="0">
              <a:latin typeface="Arial"/>
              <a:ea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sz="2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2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Стандарт </a:t>
            </a:r>
            <a:r>
              <a:rPr lang="ru-RU" sz="2200" b="1" dirty="0">
                <a:solidFill>
                  <a:srgbClr val="000000"/>
                </a:solidFill>
                <a:latin typeface="Times New Roman"/>
                <a:ea typeface="Times New Roman"/>
              </a:rPr>
              <a:t>преследует следующие цели:</a:t>
            </a:r>
            <a:r>
              <a:rPr lang="ru-RU" sz="2000" dirty="0">
                <a:latin typeface="Arial"/>
                <a:ea typeface="Times New Roman"/>
              </a:rPr>
              <a:t/>
            </a:r>
            <a:br>
              <a:rPr lang="ru-RU" sz="2000" dirty="0">
                <a:latin typeface="Arial"/>
                <a:ea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0886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25000" lnSpcReduction="20000"/>
          </a:bodyPr>
          <a:lstStyle/>
          <a:p>
            <a:pPr marL="0" marR="8890" indent="0" algn="just">
              <a:lnSpc>
                <a:spcPts val="2330"/>
              </a:lnSpc>
              <a:spcAft>
                <a:spcPts val="0"/>
              </a:spcAft>
              <a:buFont typeface="Wingdings" pitchFamily="2" charset="2"/>
              <a:buChar char="Ø"/>
              <a:tabLst>
                <a:tab pos="582295" algn="l"/>
              </a:tabLst>
            </a:pPr>
            <a:r>
              <a:rPr lang="ru-RU" sz="6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охраны </a:t>
            </a:r>
            <a:r>
              <a:rPr lang="ru-RU" sz="6400" dirty="0">
                <a:solidFill>
                  <a:srgbClr val="000000"/>
                </a:solidFill>
                <a:latin typeface="Times New Roman"/>
                <a:ea typeface="Times New Roman"/>
              </a:rPr>
              <a:t>и укрепления физического и психического здоровья детей (в</a:t>
            </a:r>
            <a:br>
              <a:rPr lang="ru-RU" sz="64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6400" dirty="0">
                <a:solidFill>
                  <a:srgbClr val="000000"/>
                </a:solidFill>
                <a:latin typeface="Times New Roman"/>
                <a:ea typeface="Times New Roman"/>
              </a:rPr>
              <a:t>том числе их эмоционального благополучия</a:t>
            </a:r>
            <a:r>
              <a:rPr lang="ru-RU" sz="6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);</a:t>
            </a:r>
            <a:r>
              <a:rPr lang="en-US" sz="6400" dirty="0">
                <a:latin typeface="Arial"/>
                <a:ea typeface="Times New Roman"/>
              </a:rPr>
              <a:t/>
            </a:r>
            <a:br>
              <a:rPr lang="en-US" sz="6400" dirty="0">
                <a:latin typeface="Arial"/>
                <a:ea typeface="Times New Roman"/>
              </a:rPr>
            </a:br>
            <a:r>
              <a:rPr lang="ru-RU" sz="6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сохранения </a:t>
            </a:r>
            <a:r>
              <a:rPr lang="ru-RU" sz="6400" dirty="0">
                <a:solidFill>
                  <a:srgbClr val="000000"/>
                </a:solidFill>
                <a:latin typeface="Times New Roman"/>
                <a:ea typeface="Times New Roman"/>
              </a:rPr>
              <a:t>и поддержки индивидуальности ребёнка, развития индивидуальных способностей и творческого потенциала каждого ребёнка как субъекта отношений с людьми, миром и самим собой</a:t>
            </a:r>
            <a:r>
              <a:rPr lang="ru-RU" sz="6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endParaRPr lang="ru-RU" sz="6400" dirty="0">
              <a:latin typeface="Arial"/>
              <a:ea typeface="Times New Roman"/>
            </a:endParaRPr>
          </a:p>
          <a:p>
            <a:pPr marL="0" marR="3175" lvl="0" indent="0" algn="just">
              <a:lnSpc>
                <a:spcPts val="2305"/>
              </a:lnSpc>
              <a:buFont typeface="Wingdings" pitchFamily="2" charset="2"/>
              <a:buChar char="Ø"/>
              <a:tabLst>
                <a:tab pos="701040" algn="l"/>
              </a:tabLst>
            </a:pPr>
            <a:r>
              <a:rPr lang="ru-RU" sz="6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формирования </a:t>
            </a:r>
            <a:r>
              <a:rPr lang="ru-RU" sz="6400" dirty="0">
                <a:solidFill>
                  <a:srgbClr val="000000"/>
                </a:solidFill>
                <a:latin typeface="Times New Roman"/>
                <a:ea typeface="Times New Roman"/>
              </a:rPr>
              <a:t>общей культуры воспитанников, развития их нравственных, интеллектуальных, физических, эстетических качеств, инициативности, самостоятельности и ответственности, формирования предпосылок учебной деятельности;</a:t>
            </a:r>
            <a:endParaRPr lang="ru-RU" sz="6400" dirty="0">
              <a:latin typeface="Arial"/>
              <a:ea typeface="Times New Roman"/>
            </a:endParaRPr>
          </a:p>
          <a:p>
            <a:pPr marL="0" indent="0" algn="just" defTabSz="263525">
              <a:lnSpc>
                <a:spcPts val="2305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6400" dirty="0">
                <a:solidFill>
                  <a:srgbClr val="000000"/>
                </a:solidFill>
                <a:latin typeface="Times New Roman"/>
                <a:ea typeface="Times New Roman"/>
              </a:rPr>
              <a:t>	обеспечения вариативности и разнообразия содержания</a:t>
            </a:r>
            <a:br>
              <a:rPr lang="ru-RU" sz="64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6400" dirty="0">
                <a:solidFill>
                  <a:srgbClr val="000000"/>
                </a:solidFill>
                <a:latin typeface="Times New Roman"/>
                <a:ea typeface="Times New Roman"/>
              </a:rPr>
              <a:t>образовательных программ и организационных форм уровня дошкольного</a:t>
            </a:r>
            <a:br>
              <a:rPr lang="ru-RU" sz="64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6400" dirty="0">
                <a:solidFill>
                  <a:srgbClr val="000000"/>
                </a:solidFill>
                <a:latin typeface="Times New Roman"/>
                <a:ea typeface="Times New Roman"/>
              </a:rPr>
              <a:t>образования, возможности формирования образовательных программ</a:t>
            </a:r>
            <a:br>
              <a:rPr lang="ru-RU" sz="64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6400" dirty="0">
                <a:solidFill>
                  <a:srgbClr val="000000"/>
                </a:solidFill>
                <a:latin typeface="Times New Roman"/>
                <a:ea typeface="Times New Roman"/>
              </a:rPr>
              <a:t>различных уровней сложности и направленности с учётом образовательных</a:t>
            </a:r>
            <a:br>
              <a:rPr lang="ru-RU" sz="64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6400" dirty="0">
                <a:solidFill>
                  <a:srgbClr val="000000"/>
                </a:solidFill>
                <a:latin typeface="Times New Roman"/>
                <a:ea typeface="Times New Roman"/>
              </a:rPr>
              <a:t>потребностей и способностей </a:t>
            </a:r>
            <a:r>
              <a:rPr lang="ru-RU" sz="5500" dirty="0">
                <a:solidFill>
                  <a:srgbClr val="000000"/>
                </a:solidFill>
                <a:latin typeface="Times New Roman"/>
                <a:ea typeface="Times New Roman"/>
              </a:rPr>
              <a:t>воспитанников;</a:t>
            </a:r>
            <a:endParaRPr lang="ru-RU" sz="5500" dirty="0">
              <a:latin typeface="Arial"/>
              <a:ea typeface="Times New Roman"/>
            </a:endParaRPr>
          </a:p>
          <a:p>
            <a:endParaRPr lang="ru-RU" sz="55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Стандарт решает задачи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548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R="6350" lvl="0" indent="-342900" algn="just">
              <a:lnSpc>
                <a:spcPts val="2305"/>
              </a:lnSpc>
              <a:buFont typeface="Wingdings" pitchFamily="2" charset="2"/>
              <a:buChar char="Ø"/>
              <a:tabLst>
                <a:tab pos="58547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формирования социокультурной среды, соответствующей возрастным и индивидуальным особенностям детей;</a:t>
            </a:r>
            <a:endParaRPr lang="ru-RU" sz="1400" dirty="0">
              <a:latin typeface="Arial"/>
              <a:ea typeface="Times New Roman"/>
            </a:endParaRPr>
          </a:p>
          <a:p>
            <a:pPr marR="8890" lvl="0" indent="-342900" algn="just">
              <a:lnSpc>
                <a:spcPts val="2305"/>
              </a:lnSpc>
              <a:buFont typeface="Wingdings" pitchFamily="2" charset="2"/>
              <a:buChar char="Ø"/>
              <a:tabLst>
                <a:tab pos="58547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обеспечения равных возможностей полноценного развития каждого ребёнка в период дошкольного детства независимо от места проживания, пола, нации, языка, социального статуса, психофизиологических особенностей (в том числе ограниченных возможностей здоровья);</a:t>
            </a:r>
            <a:endParaRPr lang="ru-RU" sz="1400" dirty="0">
              <a:latin typeface="Arial"/>
              <a:ea typeface="Times New Roman"/>
            </a:endParaRPr>
          </a:p>
          <a:p>
            <a:pPr marR="6350" lvl="0" indent="-342900" algn="just">
              <a:lnSpc>
                <a:spcPts val="2305"/>
              </a:lnSpc>
              <a:buFont typeface="Wingdings" pitchFamily="2" charset="2"/>
              <a:buChar char="Ø"/>
              <a:tabLst>
                <a:tab pos="58547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обеспечения преемственности основных образовательных программ дошкольного и начального общего образования;</a:t>
            </a:r>
            <a:endParaRPr lang="ru-RU" sz="1400" dirty="0">
              <a:latin typeface="Arial"/>
              <a:ea typeface="Times New Roman"/>
            </a:endParaRPr>
          </a:p>
          <a:p>
            <a:pPr>
              <a:buFont typeface="Wingdings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определения направлений для систематического межведомственного взаимодействия, а также взаимодействия педагогических и общественных объединений (в том числе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сетевого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solidFill>
                  <a:schemeClr val="tx1"/>
                </a:solidFill>
              </a:rPr>
              <a:t>Стандарт решает задачи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706814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229</TotalTime>
  <Words>820</Words>
  <Application>Microsoft Office PowerPoint</Application>
  <PresentationFormat>Экран (4:3)</PresentationFormat>
  <Paragraphs>102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Волна</vt:lpstr>
      <vt:lpstr>Индивидом рождаются Личностью становятся Индивидуальность отстаивают   </vt:lpstr>
      <vt:lpstr>Индивидом рождаются Личностью становятся Индивидуальность отстаивают</vt:lpstr>
      <vt:lpstr>Федеральный  государственный образовательный стандарт включает в себя требования :</vt:lpstr>
      <vt:lpstr>Стандарт учитывает:</vt:lpstr>
      <vt:lpstr>Задание к консультации</vt:lpstr>
      <vt:lpstr>Стандарт утверждает основные принципы</vt:lpstr>
      <vt:lpstr> Стандарт преследует следующие цели: </vt:lpstr>
      <vt:lpstr>Стандарт решает задачи</vt:lpstr>
      <vt:lpstr>Стандарт решает задачи</vt:lpstr>
      <vt:lpstr>Основная образовательная программа дошкольного образования проектируется </vt:lpstr>
      <vt:lpstr> Программа направлена на создание условий  </vt:lpstr>
      <vt:lpstr>Программа направлена на </vt:lpstr>
      <vt:lpstr>Содержание программы должно охватывать следующие образовательные области:</vt:lpstr>
      <vt:lpstr>Обязательная часть основной образовательной программы направлена</vt:lpstr>
      <vt:lpstr>Решение задач развития детей в четырёх образовательных областях должно быть направлено на приобретение опыта в следующих видах деятельности:</vt:lpstr>
      <vt:lpstr>Требования к психолого-педагогическим условиям реализации ООПДО</vt:lpstr>
      <vt:lpstr>Требования к психолого-педагогическим условиям реализации ООПДО</vt:lpstr>
      <vt:lpstr>У педагогического работника, реализующего Программу, должны быть сформированы основные компетенции</vt:lpstr>
      <vt:lpstr>У педагогического работника, реализующего Программу, должны быть сформированы основные компетенции</vt:lpstr>
      <vt:lpstr>У педагогического работника, реализующего Программу, должны быть сформированы основные компетенции</vt:lpstr>
      <vt:lpstr>У педагогического работника, реализующего Программу, должны быть сформированы основные компетенции</vt:lpstr>
      <vt:lpstr>У педагогического работника, реализующего Программу, должны быть сформированы основные компетенции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Индивидом рождаются Личностью становятся Индивидуальность отстаивают</dc:title>
  <dc:creator>user</dc:creator>
  <cp:lastModifiedBy>Методист</cp:lastModifiedBy>
  <cp:revision>21</cp:revision>
  <dcterms:created xsi:type="dcterms:W3CDTF">2013-08-29T11:01:16Z</dcterms:created>
  <dcterms:modified xsi:type="dcterms:W3CDTF">2015-06-26T05:05:02Z</dcterms:modified>
</cp:coreProperties>
</file>